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6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607" y="2823448"/>
            <a:ext cx="4919186" cy="25825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Consensus Social Media Strategy (2024-2025)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937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comprehensive approach to building brand authority, driving engagement, and generating leads across key platforms for Consensus Cloud Solutions.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3199"/>
            <a:ext cx="72631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Platform-by-Platform Focus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95607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03973" y="19956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LinkedIn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03973" y="2486025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 platform for trust and B2B buyers. Focus on carousels, case studies, and team thought leadership.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075742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644134" y="30757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YouTube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44134" y="3566160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Great for video demos and searchability. Create feature explainers and 60-second overviews.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155877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984415" y="4155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Twitter/X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84415" y="464629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Tap into health policy, IT news, and HIT hashtags with threads and trending reactions.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236012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324695" y="52360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Instagram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324695" y="5726430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Secondary platform for human element. Share culture, conferences, and awards.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474232" y="6316147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984415" y="63161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Email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84415" y="680656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channel for gated content follow-up and product launch alerts.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8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9341" y="528757"/>
            <a:ext cx="7798117" cy="12018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b="1" spc="-11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Company Summary &amp; Brand Positioning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6159341" y="2018943"/>
            <a:ext cx="7798117" cy="1430893"/>
          </a:xfrm>
          <a:prstGeom prst="roundRect">
            <a:avLst>
              <a:gd name="adj" fmla="val 564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59247" y="2218849"/>
            <a:ext cx="2403634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Industry Focus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359247" y="2634615"/>
            <a:ext cx="7398306" cy="615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Healthcare Interoperability, Cloud Faxing, NLP/AI, and Secure Data Exchange solutions.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159341" y="3642122"/>
            <a:ext cx="7798117" cy="1123236"/>
          </a:xfrm>
          <a:prstGeom prst="roundRect">
            <a:avLst>
              <a:gd name="adj" fmla="val 719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59247" y="3842028"/>
            <a:ext cx="2403634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Target Markets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6359247" y="4257794"/>
            <a:ext cx="7398306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Healthcare, Finance, Legal, Government, Education, and Real Estate sectors.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159341" y="4957643"/>
            <a:ext cx="7798117" cy="1430893"/>
          </a:xfrm>
          <a:prstGeom prst="roundRect">
            <a:avLst>
              <a:gd name="adj" fmla="val 564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59247" y="5157549"/>
            <a:ext cx="2521387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Core Value Proposition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359247" y="5573316"/>
            <a:ext cx="7398306" cy="615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"We simplify how vital industries exchange and act on information through secure, intelligent interoperability solutions."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159341" y="6580823"/>
            <a:ext cx="7798117" cy="1123236"/>
          </a:xfrm>
          <a:prstGeom prst="roundRect">
            <a:avLst>
              <a:gd name="adj" fmla="val 719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59247" y="6780728"/>
            <a:ext cx="2403634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spc="-5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Brand Tone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6359247" y="7196495"/>
            <a:ext cx="7398306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spc="-30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Professional, trustworthy, tech-forward, and regulation-aware.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229" y="572333"/>
            <a:ext cx="5198864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050" b="1" spc="-123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Strategic Objectives</a:t>
            </a:r>
            <a:endParaRPr lang="en-US" sz="40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29" y="1534001"/>
            <a:ext cx="1039773" cy="15307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65827" y="174188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spc="-61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Build Brand Trust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65827" y="219134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Establish authority in healthcare IT for compliance-heavy buyers who need reliability.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29" y="3064788"/>
            <a:ext cx="1039773" cy="153078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65827" y="3272671"/>
            <a:ext cx="349698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spc="-61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Increase Platform Awareness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65827" y="3722132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Target CIOs, administrators, and providers who are key decision-makers.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229" y="4595574"/>
            <a:ext cx="1039773" cy="15307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65827" y="4803458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spc="-61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Drive Demo Requests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65827" y="5252918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 on nurture-driven marketing for high-ticket, long sales cycles.</a:t>
            </a:r>
            <a:endParaRPr lang="en-US" sz="16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229" y="6126361"/>
            <a:ext cx="1039773" cy="153078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65827" y="633424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spc="-61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Humanize the Brand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65827" y="6783705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spc="-33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Showcase real-world value through thought leadership and use cases.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0594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Audience Breakdown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954887"/>
            <a:ext cx="7556421" cy="5368766"/>
          </a:xfrm>
          <a:prstGeom prst="roundRect">
            <a:avLst>
              <a:gd name="adj" fmla="val 177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1962507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5457" y="2106216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Segment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032438" y="2106216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545610" y="2106216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Platform Focus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2612827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5457" y="2756535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Healthcare CIOs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032438" y="2756535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Decision-makers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545610" y="2756535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LinkedIn, YouTube, Email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3626048"/>
            <a:ext cx="7540347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15457" y="3769757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Compliance Officers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032438" y="3769757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Risk and data stewards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545610" y="3769757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LinkedIn, Whitepapers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4639270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515457" y="4782979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 Admins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032438" y="4782979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 users of fax + API solutions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1545610" y="4782979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LinkedIn, Reddit, Product Hunt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6287810" y="5652492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6515457" y="579620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Business Leaders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9032438" y="5796201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buyers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1545610" y="5796201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LinkedIn, Twitter/X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6287810" y="6302812"/>
            <a:ext cx="7540347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6515457" y="6446520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Clinicians (secondary)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9032438" y="6446520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User experience advocates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11545610" y="6446520"/>
            <a:ext cx="205573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 Shorts, Instagram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Content Pillars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Education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"What is Cloud Fax?", "How NLP helps unlock patient data"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85" y="3805714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452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Customer Success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94322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Case studies with large hospitals, before/after visuals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97" y="3378637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Product Demos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UI tours of eSignature tools, Direct Messaging, API interfaces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041" y="4496633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722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Thought Leadership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621327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CEO &amp; experts on health equity, data access, HITRUST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797" y="5614630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197418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Culture &amp; Trust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804535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Compliance wins, awards, company moments, employee spotlights</a:t>
            </a:r>
            <a:endParaRPr lang="en-US" sz="17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585" y="5187553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19348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1734" y="2361486"/>
            <a:ext cx="6116360" cy="483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800"/>
              </a:lnSpc>
              <a:buNone/>
            </a:pPr>
            <a:r>
              <a:rPr lang="en-US" sz="3000" b="1" spc="-91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Sample Monthly Content Calendar</a:t>
            </a:r>
            <a:endParaRPr lang="en-US" sz="3000" dirty="0"/>
          </a:p>
        </p:txBody>
      </p:sp>
      <p:sp>
        <p:nvSpPr>
          <p:cNvPr id="4" name="Shape 1"/>
          <p:cNvSpPr/>
          <p:nvPr/>
        </p:nvSpPr>
        <p:spPr>
          <a:xfrm>
            <a:off x="7303770" y="3077289"/>
            <a:ext cx="22860" cy="4725591"/>
          </a:xfrm>
          <a:prstGeom prst="roundRect">
            <a:avLst>
              <a:gd name="adj" fmla="val 284405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6699587" y="3413998"/>
            <a:ext cx="464344" cy="22860"/>
          </a:xfrm>
          <a:prstGeom prst="roundRect">
            <a:avLst>
              <a:gd name="adj" fmla="val 284405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7141071" y="3251359"/>
            <a:ext cx="348258" cy="348258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199055" y="3280350"/>
            <a:ext cx="232172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b="1" spc="-55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4606409" y="3232071"/>
            <a:ext cx="1934885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900"/>
              </a:lnSpc>
              <a:buNone/>
            </a:pPr>
            <a:r>
              <a:rPr lang="en-US" sz="1500" b="1" spc="-4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Week 1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41734" y="3566755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LinkedIn: HIPAA-compliant eFax explainer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41734" y="3868579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YouTube: "NLP in 60 sec"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41734" y="4170402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Twitter: Thread on Interop in US healthcare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41734" y="4472226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Instagram: Office culture clip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7466469" y="4187904"/>
            <a:ext cx="464344" cy="22860"/>
          </a:xfrm>
          <a:prstGeom prst="roundRect">
            <a:avLst>
              <a:gd name="adj" fmla="val 284405"/>
            </a:avLst>
          </a:prstGeom>
          <a:solidFill>
            <a:srgbClr val="C0C1D7"/>
          </a:solidFill>
          <a:ln/>
        </p:spPr>
      </p:sp>
      <p:sp>
        <p:nvSpPr>
          <p:cNvPr id="14" name="Shape 11"/>
          <p:cNvSpPr/>
          <p:nvPr/>
        </p:nvSpPr>
        <p:spPr>
          <a:xfrm>
            <a:off x="7141071" y="4025265"/>
            <a:ext cx="348258" cy="348258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199055" y="4054257"/>
            <a:ext cx="232172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b="1" spc="-55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8089106" y="4005977"/>
            <a:ext cx="1934885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500" b="1" spc="-4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Week 2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8089106" y="4340662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LinkedIn: Case study on Improved ROI with RPA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089106" y="4642485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YouTube: Quick demo of Secure Direct Messaging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8089106" y="4944308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Twitter: CEO quote + blog link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8089106" y="5246132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Instagram: Infographic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6699587" y="5366147"/>
            <a:ext cx="464344" cy="22860"/>
          </a:xfrm>
          <a:prstGeom prst="roundRect">
            <a:avLst>
              <a:gd name="adj" fmla="val 284405"/>
            </a:avLst>
          </a:prstGeom>
          <a:solidFill>
            <a:srgbClr val="C0C1D7"/>
          </a:solidFill>
          <a:ln/>
        </p:spPr>
      </p:sp>
      <p:sp>
        <p:nvSpPr>
          <p:cNvPr id="22" name="Shape 19"/>
          <p:cNvSpPr/>
          <p:nvPr/>
        </p:nvSpPr>
        <p:spPr>
          <a:xfrm>
            <a:off x="7141071" y="5203508"/>
            <a:ext cx="348258" cy="348258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7199055" y="5232499"/>
            <a:ext cx="232172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b="1" spc="-55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4606409" y="5184219"/>
            <a:ext cx="1934885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900"/>
              </a:lnSpc>
              <a:buNone/>
            </a:pPr>
            <a:r>
              <a:rPr lang="en-US" sz="1500" b="1" spc="-4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Week 3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541734" y="5518904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LinkedIn: Carousel on Cloud Fax vs. Traditional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541734" y="5820728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YouTube: Healthcare API overview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541734" y="6122551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Twitter: Event promo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541734" y="6424374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Instagram: Behind-the-scenes</a:t>
            </a:r>
            <a:endParaRPr lang="en-US" sz="1200" dirty="0"/>
          </a:p>
        </p:txBody>
      </p:sp>
      <p:sp>
        <p:nvSpPr>
          <p:cNvPr id="29" name="Shape 26"/>
          <p:cNvSpPr/>
          <p:nvPr/>
        </p:nvSpPr>
        <p:spPr>
          <a:xfrm>
            <a:off x="7466469" y="6342221"/>
            <a:ext cx="464344" cy="22860"/>
          </a:xfrm>
          <a:prstGeom prst="roundRect">
            <a:avLst>
              <a:gd name="adj" fmla="val 284405"/>
            </a:avLst>
          </a:prstGeom>
          <a:solidFill>
            <a:srgbClr val="C0C1D7"/>
          </a:solidFill>
          <a:ln/>
        </p:spPr>
      </p:sp>
      <p:sp>
        <p:nvSpPr>
          <p:cNvPr id="30" name="Shape 27"/>
          <p:cNvSpPr/>
          <p:nvPr/>
        </p:nvSpPr>
        <p:spPr>
          <a:xfrm>
            <a:off x="7141071" y="6179582"/>
            <a:ext cx="348258" cy="348258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7199055" y="6208574"/>
            <a:ext cx="232172" cy="290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800" b="1" spc="-55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800" dirty="0"/>
          </a:p>
        </p:txBody>
      </p:sp>
      <p:sp>
        <p:nvSpPr>
          <p:cNvPr id="32" name="Text 29"/>
          <p:cNvSpPr/>
          <p:nvPr/>
        </p:nvSpPr>
        <p:spPr>
          <a:xfrm>
            <a:off x="8089106" y="6160294"/>
            <a:ext cx="1934885" cy="241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500" b="1" spc="-4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Week 4</a:t>
            </a:r>
            <a:endParaRPr lang="en-US" sz="1500" dirty="0"/>
          </a:p>
        </p:txBody>
      </p:sp>
      <p:sp>
        <p:nvSpPr>
          <p:cNvPr id="33" name="Text 30"/>
          <p:cNvSpPr/>
          <p:nvPr/>
        </p:nvSpPr>
        <p:spPr>
          <a:xfrm>
            <a:off x="8089106" y="6494978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LinkedIn: Award/Achievement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8089106" y="6796802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YouTube: "1 API. 100+ endpoints" short</a:t>
            </a:r>
            <a:endParaRPr lang="en-US" sz="1200" dirty="0"/>
          </a:p>
        </p:txBody>
      </p:sp>
      <p:sp>
        <p:nvSpPr>
          <p:cNvPr id="35" name="Text 32"/>
          <p:cNvSpPr/>
          <p:nvPr/>
        </p:nvSpPr>
        <p:spPr>
          <a:xfrm>
            <a:off x="8089106" y="7098625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Twitter: Stats + Healthcare Data Week thread</a:t>
            </a:r>
            <a:endParaRPr lang="en-US" sz="1200" dirty="0"/>
          </a:p>
        </p:txBody>
      </p:sp>
      <p:sp>
        <p:nvSpPr>
          <p:cNvPr id="36" name="Text 33"/>
          <p:cNvSpPr/>
          <p:nvPr/>
        </p:nvSpPr>
        <p:spPr>
          <a:xfrm>
            <a:off x="8089106" y="7400449"/>
            <a:ext cx="5999559" cy="2476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950"/>
              </a:lnSpc>
              <a:buSzPct val="100000"/>
              <a:buChar char="•"/>
            </a:pPr>
            <a:r>
              <a:rPr lang="en-US" sz="1200" spc="-24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Instagram: Compliance win post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211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Competitor Analysis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Updox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6901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Strengths: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Strong provider branding, effective use of customer faces in marketing.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Our Focus: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Lean into hospital/clinic use cases with real people.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4200406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Kno2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4200406" y="356901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Strengths: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Niche messaging for data liquidity in healthcare.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4200406" y="486179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Our Focus: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Emphasize broader product suite and better UX.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7022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Verisma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607022" y="356901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Strengths: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HIPAA-first positioning and effective storytelling.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607022" y="486179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Our Focus: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Human-centered content on secure collaboration.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11013638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Consensus (today)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1013638" y="356901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Strengths: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Trusted tone, clear offerings in marketing.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11013638" y="486179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Our Focus:</a:t>
            </a:r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Add more visuals, short-form demos, and founder voice.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2082" y="857488"/>
            <a:ext cx="7408426" cy="621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spc="-11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Paid Social &amp; Influencer Strategy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182082" y="1776770"/>
            <a:ext cx="7752636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Healthcare has a longer sales cycle. Decision-makers are busy—paid ensures top-funnel visibility.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182082" y="2735937"/>
            <a:ext cx="3727252" cy="655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spc="-155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5150" dirty="0"/>
          </a:p>
        </p:txBody>
      </p:sp>
      <p:sp>
        <p:nvSpPr>
          <p:cNvPr id="6" name="Text 3"/>
          <p:cNvSpPr/>
          <p:nvPr/>
        </p:nvSpPr>
        <p:spPr>
          <a:xfrm>
            <a:off x="6803350" y="3640217"/>
            <a:ext cx="2484715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Key Platforms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182082" y="4069913"/>
            <a:ext cx="3727252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LinkedIn, Twitter, YouTube, and Meta for targeted campaigns.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10207466" y="2735937"/>
            <a:ext cx="3727252" cy="655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spc="-155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3x</a:t>
            </a:r>
            <a:endParaRPr lang="en-US" sz="5150" dirty="0"/>
          </a:p>
        </p:txBody>
      </p:sp>
      <p:sp>
        <p:nvSpPr>
          <p:cNvPr id="9" name="Text 6"/>
          <p:cNvSpPr/>
          <p:nvPr/>
        </p:nvSpPr>
        <p:spPr>
          <a:xfrm>
            <a:off x="10828734" y="3640217"/>
            <a:ext cx="2484715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Visibility Goal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10207466" y="4069913"/>
            <a:ext cx="3727252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Increase brand awareness through educational boosting.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8194715" y="5401747"/>
            <a:ext cx="3727252" cy="655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spc="-155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5150" dirty="0"/>
          </a:p>
        </p:txBody>
      </p:sp>
      <p:sp>
        <p:nvSpPr>
          <p:cNvPr id="12" name="Text 9"/>
          <p:cNvSpPr/>
          <p:nvPr/>
        </p:nvSpPr>
        <p:spPr>
          <a:xfrm>
            <a:off x="8815983" y="6306026"/>
            <a:ext cx="2484715" cy="310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spc="-59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Influencer Tactics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8194715" y="6735723"/>
            <a:ext cx="3727252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spc="-31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Health IT creators and joint webinars with hospital CIOs.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2213" y="441722"/>
            <a:ext cx="4118848" cy="501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50"/>
              </a:lnSpc>
              <a:buNone/>
            </a:pPr>
            <a:r>
              <a:rPr lang="en-US" sz="3150" b="1" spc="-95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KPIs &amp; Growth Metrics</a:t>
            </a:r>
            <a:endParaRPr lang="en-US" sz="3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213" y="1264920"/>
            <a:ext cx="13505974" cy="708136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65689" y="8346281"/>
            <a:ext cx="160615" cy="160615"/>
          </a:xfrm>
          <a:prstGeom prst="roundRect">
            <a:avLst>
              <a:gd name="adj" fmla="val 11386"/>
            </a:avLst>
          </a:prstGeom>
          <a:solidFill>
            <a:srgbClr val="151738"/>
          </a:solidFill>
          <a:ln/>
        </p:spPr>
      </p:sp>
      <p:sp>
        <p:nvSpPr>
          <p:cNvPr id="5" name="Text 2"/>
          <p:cNvSpPr/>
          <p:nvPr/>
        </p:nvSpPr>
        <p:spPr>
          <a:xfrm>
            <a:off x="6687264" y="8346281"/>
            <a:ext cx="551736" cy="160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1250" spc="-2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Current</a:t>
            </a:r>
            <a:endParaRPr lang="en-US" sz="1250" dirty="0"/>
          </a:p>
        </p:txBody>
      </p:sp>
      <p:sp>
        <p:nvSpPr>
          <p:cNvPr id="6" name="Shape 3"/>
          <p:cNvSpPr/>
          <p:nvPr/>
        </p:nvSpPr>
        <p:spPr>
          <a:xfrm>
            <a:off x="7391400" y="8346281"/>
            <a:ext cx="160615" cy="160615"/>
          </a:xfrm>
          <a:prstGeom prst="roundRect">
            <a:avLst>
              <a:gd name="adj" fmla="val 11386"/>
            </a:avLst>
          </a:prstGeom>
          <a:solidFill>
            <a:srgbClr val="393F9B"/>
          </a:solidFill>
          <a:ln/>
        </p:spPr>
      </p:sp>
      <p:sp>
        <p:nvSpPr>
          <p:cNvPr id="7" name="Text 4"/>
          <p:cNvSpPr/>
          <p:nvPr/>
        </p:nvSpPr>
        <p:spPr>
          <a:xfrm>
            <a:off x="7612975" y="8346281"/>
            <a:ext cx="333970" cy="160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1250" spc="-2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Goal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2213" y="9008864"/>
            <a:ext cx="13505974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spc="-2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Track performance using UTM + HubSpot/Marketo, Sprout Social, LinkedIn Campaign Manager, and Google Analytics 4.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2025-04-12T00:57:01Z</dcterms:created>
  <dcterms:modified xsi:type="dcterms:W3CDTF">2025-04-12T00:57:01Z</dcterms:modified>
</cp:coreProperties>
</file>